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verage" pitchFamily="2" charset="77"/>
      <p:regular r:id="rId23"/>
    </p:embeddedFont>
    <p:embeddedFont>
      <p:font typeface="Economica" panose="02000506040000020004" pitchFamily="2" charset="77"/>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Montserrat"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0"/>
  </p:normalViewPr>
  <p:slideViewPr>
    <p:cSldViewPr snapToGrid="0">
      <p:cViewPr varScale="1">
        <p:scale>
          <a:sx n="155" d="100"/>
          <a:sy n="155" d="100"/>
        </p:scale>
        <p:origin x="50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0c8c2ceec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0c8c2ceec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c8c2ceec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0c8c2ceec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0c8c2ceec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0c8c2ceec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d142ff07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d142ff07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d142ff072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d142ff07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dd142ff072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dd142ff07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58"/>
        <p:cNvGrpSpPr/>
        <p:nvPr/>
      </p:nvGrpSpPr>
      <p:grpSpPr>
        <a:xfrm>
          <a:off x="0" y="0"/>
          <a:ext cx="0" cy="0"/>
          <a:chOff x="0" y="0"/>
          <a:chExt cx="0" cy="0"/>
        </a:xfrm>
      </p:grpSpPr>
      <p:grpSp>
        <p:nvGrpSpPr>
          <p:cNvPr id="59" name="Google Shape;59;p13"/>
          <p:cNvGrpSpPr/>
          <p:nvPr/>
        </p:nvGrpSpPr>
        <p:grpSpPr>
          <a:xfrm>
            <a:off x="4406400" y="0"/>
            <a:ext cx="4737600" cy="5143065"/>
            <a:chOff x="4406400" y="0"/>
            <a:chExt cx="4737600" cy="5143065"/>
          </a:xfrm>
        </p:grpSpPr>
        <p:sp>
          <p:nvSpPr>
            <p:cNvPr id="60" name="Google Shape;60;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
        <p:nvSpPr>
          <p:cNvPr id="79" name="Google Shape;79;p13"/>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80"/>
        <p:cNvGrpSpPr/>
        <p:nvPr/>
      </p:nvGrpSpPr>
      <p:grpSpPr>
        <a:xfrm>
          <a:off x="0" y="0"/>
          <a:ext cx="0" cy="0"/>
          <a:chOff x="0" y="0"/>
          <a:chExt cx="0" cy="0"/>
        </a:xfrm>
      </p:grpSpPr>
      <p:pic>
        <p:nvPicPr>
          <p:cNvPr id="81" name="Google Shape;81;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82" name="Google Shape;82;p14"/>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0"/>
              </a:spcBef>
              <a:spcAft>
                <a:spcPts val="0"/>
              </a:spcAft>
              <a:buClr>
                <a:schemeClr val="dk2"/>
              </a:buClr>
              <a:buSzPts val="1400"/>
              <a:buChar char="■"/>
              <a:defRPr>
                <a:solidFill>
                  <a:schemeClr val="dk2"/>
                </a:solidFill>
              </a:defRPr>
            </a:lvl3pPr>
            <a:lvl4pPr marL="1828800" lvl="3" indent="-317500" rtl="0">
              <a:spcBef>
                <a:spcPts val="0"/>
              </a:spcBef>
              <a:spcAft>
                <a:spcPts val="0"/>
              </a:spcAft>
              <a:buClr>
                <a:schemeClr val="dk2"/>
              </a:buClr>
              <a:buSzPts val="1400"/>
              <a:buChar char="●"/>
              <a:defRPr>
                <a:solidFill>
                  <a:schemeClr val="dk2"/>
                </a:solidFill>
              </a:defRPr>
            </a:lvl4pPr>
            <a:lvl5pPr marL="2286000" lvl="4" indent="-317500" rtl="0">
              <a:spcBef>
                <a:spcPts val="0"/>
              </a:spcBef>
              <a:spcAft>
                <a:spcPts val="0"/>
              </a:spcAft>
              <a:buClr>
                <a:schemeClr val="dk2"/>
              </a:buClr>
              <a:buSzPts val="1400"/>
              <a:buChar char="○"/>
              <a:defRPr>
                <a:solidFill>
                  <a:schemeClr val="dk2"/>
                </a:solidFill>
              </a:defRPr>
            </a:lvl5pPr>
            <a:lvl6pPr marL="2743200" lvl="5" indent="-317500" rtl="0">
              <a:spcBef>
                <a:spcPts val="0"/>
              </a:spcBef>
              <a:spcAft>
                <a:spcPts val="0"/>
              </a:spcAft>
              <a:buClr>
                <a:schemeClr val="dk2"/>
              </a:buClr>
              <a:buSzPts val="1400"/>
              <a:buChar char="■"/>
              <a:defRPr>
                <a:solidFill>
                  <a:schemeClr val="dk2"/>
                </a:solidFill>
              </a:defRPr>
            </a:lvl6pPr>
            <a:lvl7pPr marL="3200400" lvl="6" indent="-317500" rtl="0">
              <a:spcBef>
                <a:spcPts val="0"/>
              </a:spcBef>
              <a:spcAft>
                <a:spcPts val="0"/>
              </a:spcAft>
              <a:buClr>
                <a:schemeClr val="dk2"/>
              </a:buClr>
              <a:buSzPts val="1400"/>
              <a:buChar char="●"/>
              <a:defRPr>
                <a:solidFill>
                  <a:schemeClr val="dk2"/>
                </a:solidFill>
              </a:defRPr>
            </a:lvl7pPr>
            <a:lvl8pPr marL="3657600" lvl="7" indent="-317500" rtl="0">
              <a:spcBef>
                <a:spcPts val="0"/>
              </a:spcBef>
              <a:spcAft>
                <a:spcPts val="0"/>
              </a:spcAft>
              <a:buClr>
                <a:schemeClr val="dk2"/>
              </a:buClr>
              <a:buSzPts val="1400"/>
              <a:buChar char="○"/>
              <a:defRPr>
                <a:solidFill>
                  <a:schemeClr val="dk2"/>
                </a:solidFill>
              </a:defRPr>
            </a:lvl8pPr>
            <a:lvl9pPr marL="4114800" lvl="8" indent="-317500" rtl="0">
              <a:spcBef>
                <a:spcPts val="0"/>
              </a:spcBef>
              <a:spcAft>
                <a:spcPts val="0"/>
              </a:spcAft>
              <a:buClr>
                <a:schemeClr val="dk2"/>
              </a:buClr>
              <a:buSzPts val="1400"/>
              <a:buChar char="■"/>
              <a:defRPr>
                <a:solidFill>
                  <a:schemeClr val="dk2"/>
                </a:solidFill>
              </a:defRPr>
            </a:lvl9pPr>
          </a:lstStyle>
          <a:p>
            <a:endParaRPr/>
          </a:p>
        </p:txBody>
      </p:sp>
      <p:sp>
        <p:nvSpPr>
          <p:cNvPr id="84" name="Google Shape;8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
        <p:nvSpPr>
          <p:cNvPr id="85" name="Google Shape;85;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0" y="381001"/>
            <a:ext cx="1037850" cy="1016287"/>
            <a:chOff x="0" y="381001"/>
            <a:chExt cx="1037850" cy="1016287"/>
          </a:xfrm>
        </p:grpSpPr>
        <p:sp>
          <p:nvSpPr>
            <p:cNvPr id="90" name="Google Shape;90;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61071" y="1924852"/>
            <a:ext cx="2304900" cy="17973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96" name="Google Shape;96;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5"/>
          <p:cNvGrpSpPr/>
          <p:nvPr/>
        </p:nvGrpSpPr>
        <p:grpSpPr>
          <a:xfrm>
            <a:off x="0" y="381001"/>
            <a:ext cx="1037850" cy="1016287"/>
            <a:chOff x="0" y="381001"/>
            <a:chExt cx="1037850" cy="1016287"/>
          </a:xfrm>
        </p:grpSpPr>
        <p:sp>
          <p:nvSpPr>
            <p:cNvPr id="101" name="Google Shape;101;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4" name="Google Shape;10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02850" y="1708619"/>
            <a:ext cx="3333300" cy="14709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7" name="Google Shape;107;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6"/>
          <p:cNvGrpSpPr/>
          <p:nvPr/>
        </p:nvGrpSpPr>
        <p:grpSpPr>
          <a:xfrm>
            <a:off x="0" y="381001"/>
            <a:ext cx="1037850" cy="1016287"/>
            <a:chOff x="0" y="381001"/>
            <a:chExt cx="1037850" cy="1016287"/>
          </a:xfrm>
        </p:grpSpPr>
        <p:sp>
          <p:nvSpPr>
            <p:cNvPr id="113" name="Google Shape;113;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16" name="Google Shape;1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
        <p:nvSpPr>
          <p:cNvPr id="117" name="Google Shape;117;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ctrTitle"/>
          </p:nvPr>
        </p:nvSpPr>
        <p:spPr>
          <a:xfrm>
            <a:off x="3044700" y="1444255"/>
            <a:ext cx="3054600" cy="1537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HK"/>
              <a:t>Understanding Users</a:t>
            </a:r>
            <a:endParaRPr/>
          </a:p>
        </p:txBody>
      </p:sp>
      <p:sp>
        <p:nvSpPr>
          <p:cNvPr id="123" name="Google Shape;123;p17"/>
          <p:cNvSpPr txBox="1">
            <a:spLocks noGrp="1"/>
          </p:cNvSpPr>
          <p:nvPr>
            <p:ph type="subTitle" idx="1"/>
          </p:nvPr>
        </p:nvSpPr>
        <p:spPr>
          <a:xfrm>
            <a:off x="6009525" y="3265375"/>
            <a:ext cx="3134400" cy="13281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0"/>
              </a:spcAft>
              <a:buSzPts val="440"/>
              <a:buNone/>
            </a:pPr>
            <a:r>
              <a:rPr lang="zh-HK" sz="1440"/>
              <a:t>Siheng Chen</a:t>
            </a:r>
            <a:endParaRPr sz="1440"/>
          </a:p>
          <a:p>
            <a:pPr marL="0" lvl="0" indent="0" algn="ctr" rtl="0">
              <a:lnSpc>
                <a:spcPct val="105000"/>
              </a:lnSpc>
              <a:spcBef>
                <a:spcPts val="1600"/>
              </a:spcBef>
              <a:spcAft>
                <a:spcPts val="0"/>
              </a:spcAft>
              <a:buSzPts val="440"/>
              <a:buNone/>
            </a:pPr>
            <a:r>
              <a:rPr lang="zh-HK" sz="1440"/>
              <a:t>Xinyi Li</a:t>
            </a:r>
            <a:endParaRPr sz="1440"/>
          </a:p>
          <a:p>
            <a:pPr marL="0" lvl="0" indent="0" algn="ctr" rtl="0">
              <a:lnSpc>
                <a:spcPct val="105000"/>
              </a:lnSpc>
              <a:spcBef>
                <a:spcPts val="1600"/>
              </a:spcBef>
              <a:spcAft>
                <a:spcPts val="0"/>
              </a:spcAft>
              <a:buSzPts val="440"/>
              <a:buNone/>
            </a:pPr>
            <a:r>
              <a:rPr lang="zh-HK" sz="1440"/>
              <a:t>Luoze Xi</a:t>
            </a:r>
            <a:endParaRPr sz="1440"/>
          </a:p>
          <a:p>
            <a:pPr marL="0" lvl="0" indent="0" algn="ctr" rtl="0">
              <a:lnSpc>
                <a:spcPct val="105000"/>
              </a:lnSpc>
              <a:spcBef>
                <a:spcPts val="1600"/>
              </a:spcBef>
              <a:spcAft>
                <a:spcPts val="1600"/>
              </a:spcAft>
              <a:buSzPts val="440"/>
              <a:buNone/>
            </a:pPr>
            <a:r>
              <a:rPr lang="zh-HK" sz="1440"/>
              <a:t>Yifan Zhu</a:t>
            </a:r>
            <a:endParaRP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1297500" y="842025"/>
            <a:ext cx="5609700" cy="5985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1600"/>
              </a:spcAft>
              <a:buNone/>
            </a:pPr>
            <a:r>
              <a:rPr lang="zh-HK"/>
              <a:t>Interview</a:t>
            </a:r>
            <a:endParaRPr/>
          </a:p>
        </p:txBody>
      </p:sp>
      <p:sp>
        <p:nvSpPr>
          <p:cNvPr id="193" name="Google Shape;193;p26"/>
          <p:cNvSpPr txBox="1">
            <a:spLocks noGrp="1"/>
          </p:cNvSpPr>
          <p:nvPr>
            <p:ph type="body" idx="1"/>
          </p:nvPr>
        </p:nvSpPr>
        <p:spPr>
          <a:xfrm>
            <a:off x="1405575" y="1440525"/>
            <a:ext cx="5609700" cy="1250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HK"/>
              <a:t>Face to face</a:t>
            </a:r>
            <a:endParaRPr/>
          </a:p>
          <a:p>
            <a:pPr marL="457200" lvl="0" indent="-342900" algn="l" rtl="0">
              <a:spcBef>
                <a:spcPts val="0"/>
              </a:spcBef>
              <a:spcAft>
                <a:spcPts val="0"/>
              </a:spcAft>
              <a:buSzPts val="1800"/>
              <a:buChar char="-"/>
            </a:pPr>
            <a:r>
              <a:rPr lang="zh-HK"/>
              <a:t>Unstructured </a:t>
            </a:r>
            <a:endParaRPr/>
          </a:p>
        </p:txBody>
      </p:sp>
      <p:sp>
        <p:nvSpPr>
          <p:cNvPr id="194" name="Google Shape;194;p26"/>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195" name="Google Shape;195;p26"/>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197" name="Google Shape;197;p26"/>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198" name="Google Shape;198;p26"/>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pic>
        <p:nvPicPr>
          <p:cNvPr id="200" name="Google Shape;200;p26"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HK"/>
              <a:t>Ethnography</a:t>
            </a:r>
            <a:endParaRPr/>
          </a:p>
        </p:txBody>
      </p:sp>
      <p:sp>
        <p:nvSpPr>
          <p:cNvPr id="206" name="Google Shape;206;p27"/>
          <p:cNvSpPr txBox="1">
            <a:spLocks noGrp="1"/>
          </p:cNvSpPr>
          <p:nvPr>
            <p:ph type="body" idx="1"/>
          </p:nvPr>
        </p:nvSpPr>
        <p:spPr>
          <a:xfrm>
            <a:off x="1297500" y="1567550"/>
            <a:ext cx="7038900" cy="11070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1200"/>
              </a:spcAft>
              <a:buNone/>
            </a:pPr>
            <a:r>
              <a:rPr lang="zh-HK">
                <a:solidFill>
                  <a:srgbClr val="FFFFFF"/>
                </a:solidFill>
              </a:rPr>
              <a:t>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pic>
        <p:nvPicPr>
          <p:cNvPr id="207" name="Google Shape;207;p27"/>
          <p:cNvPicPr preferRelativeResize="0"/>
          <p:nvPr/>
        </p:nvPicPr>
        <p:blipFill>
          <a:blip r:embed="rId3">
            <a:alphaModFix/>
          </a:blip>
          <a:stretch>
            <a:fillRect/>
          </a:stretch>
        </p:blipFill>
        <p:spPr>
          <a:xfrm>
            <a:off x="5339396" y="0"/>
            <a:ext cx="3804605" cy="2535776"/>
          </a:xfrm>
          <a:prstGeom prst="rect">
            <a:avLst/>
          </a:prstGeom>
          <a:noFill/>
          <a:ln>
            <a:noFill/>
          </a:ln>
        </p:spPr>
      </p:pic>
      <p:sp>
        <p:nvSpPr>
          <p:cNvPr id="208" name="Google Shape;208;p27"/>
          <p:cNvSpPr txBox="1"/>
          <p:nvPr/>
        </p:nvSpPr>
        <p:spPr>
          <a:xfrm>
            <a:off x="311700" y="1157288"/>
            <a:ext cx="3166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zh-HK">
                <a:latin typeface="Open Sans"/>
                <a:ea typeface="Open Sans"/>
                <a:cs typeface="Open Sans"/>
                <a:sym typeface="Open Sans"/>
              </a:rPr>
              <a:t>Deep understanding and appreciation of the actual procedure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zh-HK">
                <a:latin typeface="Open Sans"/>
                <a:ea typeface="Open Sans"/>
                <a:cs typeface="Open Sans"/>
                <a:sym typeface="Open Sans"/>
              </a:rPr>
              <a:t>Capture the pain point</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zh-HK">
                <a:latin typeface="Open Sans"/>
                <a:ea typeface="Open Sans"/>
                <a:cs typeface="Open Sans"/>
                <a:sym typeface="Open Sans"/>
              </a:rPr>
              <a:t>Reveal unexpected finds and identify potential issues</a:t>
            </a:r>
            <a:endParaRPr>
              <a:latin typeface="Open Sans"/>
              <a:ea typeface="Open Sans"/>
              <a:cs typeface="Open Sans"/>
              <a:sym typeface="Open Sans"/>
            </a:endParaRPr>
          </a:p>
        </p:txBody>
      </p:sp>
      <p:pic>
        <p:nvPicPr>
          <p:cNvPr id="209" name="Google Shape;209;p27"/>
          <p:cNvPicPr preferRelativeResize="0"/>
          <p:nvPr/>
        </p:nvPicPr>
        <p:blipFill>
          <a:blip r:embed="rId4">
            <a:alphaModFix/>
          </a:blip>
          <a:stretch>
            <a:fillRect/>
          </a:stretch>
        </p:blipFill>
        <p:spPr>
          <a:xfrm>
            <a:off x="5339401" y="2525075"/>
            <a:ext cx="3804600" cy="2535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HK"/>
              <a:t>Task Description </a:t>
            </a:r>
            <a:endParaRPr/>
          </a:p>
        </p:txBody>
      </p:sp>
      <p:sp>
        <p:nvSpPr>
          <p:cNvPr id="215" name="Google Shape;215;p28"/>
          <p:cNvSpPr txBox="1"/>
          <p:nvPr/>
        </p:nvSpPr>
        <p:spPr>
          <a:xfrm>
            <a:off x="812750" y="1907325"/>
            <a:ext cx="7059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600">
                <a:solidFill>
                  <a:srgbClr val="FFFFFF"/>
                </a:solidFill>
                <a:latin typeface="Montserrat"/>
                <a:ea typeface="Montserrat"/>
                <a:cs typeface="Montserrat"/>
                <a:sym typeface="Montserrat"/>
              </a:rPr>
              <a:t>原型</a:t>
            </a:r>
            <a:endParaRPr/>
          </a:p>
        </p:txBody>
      </p:sp>
      <p:sp>
        <p:nvSpPr>
          <p:cNvPr id="216" name="Google Shape;216;p28"/>
          <p:cNvSpPr txBox="1"/>
          <p:nvPr/>
        </p:nvSpPr>
        <p:spPr>
          <a:xfrm>
            <a:off x="812750"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600">
                <a:solidFill>
                  <a:srgbClr val="FFFFFF"/>
                </a:solidFill>
                <a:latin typeface="Montserrat"/>
                <a:ea typeface="Montserrat"/>
                <a:cs typeface="Montserrat"/>
                <a:sym typeface="Montserrat"/>
              </a:rPr>
              <a:t>分享</a:t>
            </a:r>
            <a:endParaRPr/>
          </a:p>
        </p:txBody>
      </p:sp>
      <p:sp>
        <p:nvSpPr>
          <p:cNvPr id="217" name="Google Shape;217;p28"/>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600">
                <a:solidFill>
                  <a:srgbClr val="FFFFFF"/>
                </a:solidFill>
                <a:latin typeface="Montserrat"/>
                <a:ea typeface="Montserrat"/>
                <a:cs typeface="Montserrat"/>
                <a:sym typeface="Montserrat"/>
              </a:rPr>
              <a:t>改进</a:t>
            </a:r>
            <a:endParaRPr/>
          </a:p>
        </p:txBody>
      </p:sp>
      <p:sp>
        <p:nvSpPr>
          <p:cNvPr id="218" name="Google Shape;218;p28"/>
          <p:cNvSpPr txBox="1"/>
          <p:nvPr/>
        </p:nvSpPr>
        <p:spPr>
          <a:xfrm>
            <a:off x="6548585"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600">
                <a:solidFill>
                  <a:srgbClr val="FFFFFF"/>
                </a:solidFill>
                <a:latin typeface="Montserrat"/>
                <a:ea typeface="Montserrat"/>
                <a:cs typeface="Montserrat"/>
                <a:sym typeface="Montserrat"/>
              </a:rPr>
              <a:t>获得反馈</a:t>
            </a:r>
            <a:endParaRPr/>
          </a:p>
        </p:txBody>
      </p:sp>
      <p:cxnSp>
        <p:nvCxnSpPr>
          <p:cNvPr id="219" name="Google Shape;219;p28"/>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20" name="Google Shape;220;p28"/>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21" name="Google Shape;221;p28"/>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22" name="Google Shape;222;p28"/>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grpSp>
        <p:nvGrpSpPr>
          <p:cNvPr id="223" name="Google Shape;223;p28"/>
          <p:cNvGrpSpPr/>
          <p:nvPr/>
        </p:nvGrpSpPr>
        <p:grpSpPr>
          <a:xfrm>
            <a:off x="780762" y="1726808"/>
            <a:ext cx="737729" cy="737729"/>
            <a:chOff x="2920647" y="2157958"/>
            <a:chExt cx="827700" cy="827700"/>
          </a:xfrm>
        </p:grpSpPr>
        <p:sp>
          <p:nvSpPr>
            <p:cNvPr id="224" name="Google Shape;224;p28"/>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8"/>
          <p:cNvSpPr txBox="1"/>
          <p:nvPr/>
        </p:nvSpPr>
        <p:spPr>
          <a:xfrm>
            <a:off x="895669" y="19073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27" name="Google Shape;227;p28"/>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228" name="Google Shape;228;p28"/>
          <p:cNvGrpSpPr/>
          <p:nvPr/>
        </p:nvGrpSpPr>
        <p:grpSpPr>
          <a:xfrm>
            <a:off x="825268" y="3111430"/>
            <a:ext cx="737804" cy="737804"/>
            <a:chOff x="5428888" y="2158023"/>
            <a:chExt cx="828900" cy="828900"/>
          </a:xfrm>
        </p:grpSpPr>
        <p:sp>
          <p:nvSpPr>
            <p:cNvPr id="229" name="Google Shape;229;p28"/>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8"/>
          <p:cNvGrpSpPr/>
          <p:nvPr/>
        </p:nvGrpSpPr>
        <p:grpSpPr>
          <a:xfrm rot="-5400000">
            <a:off x="4960338" y="1726804"/>
            <a:ext cx="737729" cy="737729"/>
            <a:chOff x="2920647" y="2157958"/>
            <a:chExt cx="827700" cy="827700"/>
          </a:xfrm>
        </p:grpSpPr>
        <p:sp>
          <p:nvSpPr>
            <p:cNvPr id="232" name="Google Shape;232;p28"/>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8"/>
          <p:cNvSpPr txBox="1"/>
          <p:nvPr/>
        </p:nvSpPr>
        <p:spPr>
          <a:xfrm>
            <a:off x="895675" y="3282251"/>
            <a:ext cx="507900" cy="35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35" name="Google Shape;235;p28"/>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236" name="Google Shape;236;p28"/>
          <p:cNvSpPr txBox="1"/>
          <p:nvPr/>
        </p:nvSpPr>
        <p:spPr>
          <a:xfrm>
            <a:off x="5102263" y="1895563"/>
            <a:ext cx="45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b="1">
                <a:solidFill>
                  <a:schemeClr val="lt1"/>
                </a:solidFill>
                <a:latin typeface="Open Sans"/>
                <a:ea typeface="Open Sans"/>
                <a:cs typeface="Open Sans"/>
                <a:sym typeface="Open Sans"/>
              </a:rPr>
              <a:t>02</a:t>
            </a:r>
            <a:endParaRPr b="1">
              <a:solidFill>
                <a:schemeClr val="lt1"/>
              </a:solidFill>
              <a:latin typeface="Open Sans"/>
              <a:ea typeface="Open Sans"/>
              <a:cs typeface="Open Sans"/>
              <a:sym typeface="Open Sans"/>
            </a:endParaRPr>
          </a:p>
        </p:txBody>
      </p:sp>
      <p:sp>
        <p:nvSpPr>
          <p:cNvPr id="237" name="Google Shape;237;p28"/>
          <p:cNvSpPr txBox="1"/>
          <p:nvPr/>
        </p:nvSpPr>
        <p:spPr>
          <a:xfrm>
            <a:off x="1683463" y="1929225"/>
            <a:ext cx="299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a:latin typeface="Open Sans"/>
                <a:ea typeface="Open Sans"/>
                <a:cs typeface="Open Sans"/>
                <a:sym typeface="Open Sans"/>
              </a:rPr>
              <a:t>Samuel, the delivery driver</a:t>
            </a:r>
            <a:endParaRPr>
              <a:latin typeface="Open Sans"/>
              <a:ea typeface="Open Sans"/>
              <a:cs typeface="Open Sans"/>
              <a:sym typeface="Open Sans"/>
            </a:endParaRPr>
          </a:p>
        </p:txBody>
      </p:sp>
      <p:sp>
        <p:nvSpPr>
          <p:cNvPr id="238" name="Google Shape;238;p28"/>
          <p:cNvSpPr txBox="1"/>
          <p:nvPr/>
        </p:nvSpPr>
        <p:spPr>
          <a:xfrm>
            <a:off x="5814400" y="1900850"/>
            <a:ext cx="26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dirty="0">
                <a:latin typeface="Open Sans"/>
                <a:ea typeface="Open Sans"/>
                <a:cs typeface="Open Sans"/>
                <a:sym typeface="Open Sans"/>
              </a:rPr>
              <a:t>Emma, </a:t>
            </a:r>
            <a:r>
              <a:rPr lang="en-CA" altLang="zh-HK" dirty="0">
                <a:latin typeface="Open Sans"/>
                <a:ea typeface="Open Sans"/>
                <a:cs typeface="Open Sans"/>
                <a:sym typeface="Open Sans"/>
              </a:rPr>
              <a:t>busy </a:t>
            </a:r>
            <a:r>
              <a:rPr lang="zh-HK" dirty="0">
                <a:latin typeface="Open Sans"/>
                <a:ea typeface="Open Sans"/>
                <a:cs typeface="Open Sans"/>
                <a:sym typeface="Open Sans"/>
              </a:rPr>
              <a:t>UVic student</a:t>
            </a:r>
            <a:endParaRPr dirty="0">
              <a:latin typeface="Open Sans"/>
              <a:ea typeface="Open Sans"/>
              <a:cs typeface="Open Sans"/>
              <a:sym typeface="Open Sans"/>
            </a:endParaRPr>
          </a:p>
        </p:txBody>
      </p:sp>
      <p:sp>
        <p:nvSpPr>
          <p:cNvPr id="239" name="Google Shape;239;p28"/>
          <p:cNvSpPr txBox="1"/>
          <p:nvPr/>
        </p:nvSpPr>
        <p:spPr>
          <a:xfrm>
            <a:off x="1780450" y="3251250"/>
            <a:ext cx="2275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dirty="0">
                <a:latin typeface="Open Sans"/>
                <a:ea typeface="Open Sans"/>
                <a:cs typeface="Open Sans"/>
                <a:sym typeface="Open Sans"/>
              </a:rPr>
              <a:t>Angie, </a:t>
            </a:r>
            <a:r>
              <a:rPr lang="en-CA" altLang="zh-HK" dirty="0">
                <a:latin typeface="Open Sans"/>
                <a:ea typeface="Open Sans"/>
                <a:cs typeface="Open Sans"/>
                <a:sym typeface="Open Sans"/>
              </a:rPr>
              <a:t>hurt </a:t>
            </a:r>
            <a:r>
              <a:rPr lang="zh-HK" dirty="0">
                <a:latin typeface="Open Sans"/>
                <a:ea typeface="Open Sans"/>
                <a:cs typeface="Open Sans"/>
                <a:sym typeface="Open Sans"/>
              </a:rPr>
              <a:t>UVic student</a:t>
            </a:r>
            <a:endParaRPr dirty="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500"/>
              <a:t>Task 1</a:t>
            </a:r>
            <a:endParaRPr sz="2500"/>
          </a:p>
        </p:txBody>
      </p:sp>
      <p:sp>
        <p:nvSpPr>
          <p:cNvPr id="245" name="Google Shape;245;p29"/>
          <p:cNvSpPr txBox="1">
            <a:spLocks noGrp="1"/>
          </p:cNvSpPr>
          <p:nvPr>
            <p:ph type="body" idx="1"/>
          </p:nvPr>
        </p:nvSpPr>
        <p:spPr>
          <a:xfrm>
            <a:off x="1297496" y="1375775"/>
            <a:ext cx="2304900" cy="179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HK"/>
              <a:t>-</a:t>
            </a:r>
            <a:r>
              <a:rPr lang="zh-HK" sz="1200">
                <a:latin typeface="Arial"/>
                <a:ea typeface="Arial"/>
                <a:cs typeface="Arial"/>
                <a:sym typeface="Arial"/>
              </a:rPr>
              <a:t>Samuel</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-Finds D-BoT station</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-Following the instructions</a:t>
            </a:r>
            <a:endParaRPr sz="1200">
              <a:latin typeface="Arial"/>
              <a:ea typeface="Arial"/>
              <a:cs typeface="Arial"/>
              <a:sym typeface="Arial"/>
            </a:endParaRPr>
          </a:p>
          <a:p>
            <a:pPr marL="0" lvl="0" indent="0" algn="l" rtl="0">
              <a:spcBef>
                <a:spcPts val="1200"/>
              </a:spcBef>
              <a:spcAft>
                <a:spcPts val="1200"/>
              </a:spcAft>
              <a:buNone/>
            </a:pPr>
            <a:r>
              <a:rPr lang="zh-HK"/>
              <a:t>-</a:t>
            </a:r>
            <a:r>
              <a:rPr lang="zh-HK" sz="1200">
                <a:latin typeface="Arial"/>
                <a:ea typeface="Arial"/>
                <a:cs typeface="Arial"/>
                <a:sym typeface="Arial"/>
              </a:rPr>
              <a:t>Go on next delivery</a:t>
            </a:r>
            <a:endParaRPr/>
          </a:p>
        </p:txBody>
      </p:sp>
      <p:pic>
        <p:nvPicPr>
          <p:cNvPr id="246" name="Google Shape;246;p29"/>
          <p:cNvPicPr preferRelativeResize="0"/>
          <p:nvPr/>
        </p:nvPicPr>
        <p:blipFill>
          <a:blip r:embed="rId3">
            <a:alphaModFix/>
          </a:blip>
          <a:stretch>
            <a:fillRect/>
          </a:stretch>
        </p:blipFill>
        <p:spPr>
          <a:xfrm>
            <a:off x="3691121" y="970390"/>
            <a:ext cx="5148080" cy="34324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500"/>
              <a:t>Task 1</a:t>
            </a:r>
            <a:endParaRPr sz="2500"/>
          </a:p>
        </p:txBody>
      </p:sp>
      <p:pic>
        <p:nvPicPr>
          <p:cNvPr id="252" name="Google Shape;252;p30"/>
          <p:cNvPicPr preferRelativeResize="0"/>
          <p:nvPr/>
        </p:nvPicPr>
        <p:blipFill>
          <a:blip r:embed="rId3">
            <a:alphaModFix/>
          </a:blip>
          <a:stretch>
            <a:fillRect/>
          </a:stretch>
        </p:blipFill>
        <p:spPr>
          <a:xfrm>
            <a:off x="2399900" y="49175"/>
            <a:ext cx="5470174" cy="5034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500"/>
              <a:t>Task 2</a:t>
            </a:r>
            <a:endParaRPr sz="2500"/>
          </a:p>
        </p:txBody>
      </p:sp>
      <p:pic>
        <p:nvPicPr>
          <p:cNvPr id="258" name="Google Shape;258;p31"/>
          <p:cNvPicPr preferRelativeResize="0"/>
          <p:nvPr/>
        </p:nvPicPr>
        <p:blipFill>
          <a:blip r:embed="rId3">
            <a:alphaModFix/>
          </a:blip>
          <a:stretch>
            <a:fillRect/>
          </a:stretch>
        </p:blipFill>
        <p:spPr>
          <a:xfrm>
            <a:off x="4455600" y="1306850"/>
            <a:ext cx="4494575" cy="2529800"/>
          </a:xfrm>
          <a:prstGeom prst="rect">
            <a:avLst/>
          </a:prstGeom>
          <a:noFill/>
          <a:ln>
            <a:noFill/>
          </a:ln>
        </p:spPr>
      </p:pic>
      <p:sp>
        <p:nvSpPr>
          <p:cNvPr id="259" name="Google Shape;259;p31"/>
          <p:cNvSpPr txBox="1">
            <a:spLocks noGrp="1"/>
          </p:cNvSpPr>
          <p:nvPr>
            <p:ph type="body" idx="1"/>
          </p:nvPr>
        </p:nvSpPr>
        <p:spPr>
          <a:xfrm>
            <a:off x="1297496" y="1375775"/>
            <a:ext cx="2304900" cy="1797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HK"/>
              <a:t>-</a:t>
            </a:r>
            <a:r>
              <a:rPr lang="zh-HK" sz="1200">
                <a:latin typeface="Arial"/>
                <a:ea typeface="Arial"/>
                <a:cs typeface="Arial"/>
                <a:sym typeface="Arial"/>
              </a:rPr>
              <a:t>Emma</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-Ordered food</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-Arrived and delever by D-Bot</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-Tracking on map</a:t>
            </a:r>
            <a:endParaRPr sz="1200">
              <a:latin typeface="Arial"/>
              <a:ea typeface="Arial"/>
              <a:cs typeface="Arial"/>
              <a:sym typeface="Arial"/>
            </a:endParaRPr>
          </a:p>
          <a:p>
            <a:pPr marL="0" lvl="0" indent="0" algn="l" rtl="0">
              <a:spcBef>
                <a:spcPts val="1200"/>
              </a:spcBef>
              <a:spcAft>
                <a:spcPts val="1200"/>
              </a:spcAft>
              <a:buNone/>
            </a:pPr>
            <a:r>
              <a:rPr lang="zh-HK"/>
              <a:t>-</a:t>
            </a:r>
            <a:r>
              <a:rPr lang="zh-HK" sz="1200">
                <a:latin typeface="Arial"/>
                <a:ea typeface="Arial"/>
                <a:cs typeface="Arial"/>
                <a:sym typeface="Arial"/>
              </a:rPr>
              <a:t>Received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500"/>
              <a:t>Task 3</a:t>
            </a:r>
            <a:endParaRPr sz="2500"/>
          </a:p>
        </p:txBody>
      </p:sp>
      <p:pic>
        <p:nvPicPr>
          <p:cNvPr id="265" name="Google Shape;265;p32"/>
          <p:cNvPicPr preferRelativeResize="0"/>
          <p:nvPr/>
        </p:nvPicPr>
        <p:blipFill>
          <a:blip r:embed="rId3">
            <a:alphaModFix/>
          </a:blip>
          <a:stretch>
            <a:fillRect/>
          </a:stretch>
        </p:blipFill>
        <p:spPr>
          <a:xfrm>
            <a:off x="4997824" y="1214972"/>
            <a:ext cx="3618075" cy="2713550"/>
          </a:xfrm>
          <a:prstGeom prst="rect">
            <a:avLst/>
          </a:prstGeom>
          <a:noFill/>
          <a:ln>
            <a:noFill/>
          </a:ln>
        </p:spPr>
      </p:pic>
      <p:sp>
        <p:nvSpPr>
          <p:cNvPr id="266" name="Google Shape;266;p32"/>
          <p:cNvSpPr txBox="1">
            <a:spLocks noGrp="1"/>
          </p:cNvSpPr>
          <p:nvPr>
            <p:ph type="body" idx="1"/>
          </p:nvPr>
        </p:nvSpPr>
        <p:spPr>
          <a:xfrm>
            <a:off x="1297500" y="1375775"/>
            <a:ext cx="2304900" cy="2400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HK"/>
              <a:t>-</a:t>
            </a:r>
            <a:r>
              <a:rPr lang="zh-HK" sz="1200">
                <a:latin typeface="Arial"/>
                <a:ea typeface="Arial"/>
                <a:cs typeface="Arial"/>
                <a:sym typeface="Arial"/>
              </a:rPr>
              <a:t>Angie</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-Ordered food</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-Arrived and delever by D-Bot</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-Only takes a few minutes to set up the app</a:t>
            </a:r>
            <a:endParaRPr sz="1200">
              <a:latin typeface="Arial"/>
              <a:ea typeface="Arial"/>
              <a:cs typeface="Arial"/>
              <a:sym typeface="Arial"/>
            </a:endParaRPr>
          </a:p>
          <a:p>
            <a:pPr marL="0" lvl="0" indent="0" algn="l" rtl="0">
              <a:spcBef>
                <a:spcPts val="1200"/>
              </a:spcBef>
              <a:spcAft>
                <a:spcPts val="0"/>
              </a:spcAft>
              <a:buNone/>
            </a:pPr>
            <a:r>
              <a:rPr lang="zh-HK" sz="1200">
                <a:latin typeface="Arial"/>
                <a:ea typeface="Arial"/>
                <a:cs typeface="Arial"/>
                <a:sym typeface="Arial"/>
              </a:rPr>
              <a:t>-Downloads the D-Bot app</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1200"/>
              </a:spcAft>
              <a:buNone/>
            </a:pPr>
            <a:r>
              <a:rPr lang="zh-HK"/>
              <a:t>-</a:t>
            </a:r>
            <a:r>
              <a:rPr lang="zh-HK" sz="1200">
                <a:latin typeface="Arial"/>
                <a:ea typeface="Arial"/>
                <a:cs typeface="Arial"/>
                <a:sym typeface="Arial"/>
              </a:rPr>
              <a:t>Received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500"/>
              <a:t>Task 2/3</a:t>
            </a:r>
            <a:endParaRPr sz="2500"/>
          </a:p>
        </p:txBody>
      </p:sp>
      <p:pic>
        <p:nvPicPr>
          <p:cNvPr id="272" name="Google Shape;272;p33"/>
          <p:cNvPicPr preferRelativeResize="0"/>
          <p:nvPr/>
        </p:nvPicPr>
        <p:blipFill>
          <a:blip r:embed="rId3">
            <a:alphaModFix/>
          </a:blip>
          <a:stretch>
            <a:fillRect/>
          </a:stretch>
        </p:blipFill>
        <p:spPr>
          <a:xfrm>
            <a:off x="2553647" y="152400"/>
            <a:ext cx="5199402" cy="4991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1297500" y="842025"/>
            <a:ext cx="5609700" cy="5985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1600"/>
              </a:spcAft>
              <a:buNone/>
            </a:pPr>
            <a:r>
              <a:rPr lang="zh-HK"/>
              <a:t>Design Requirements </a:t>
            </a:r>
            <a:endParaRPr/>
          </a:p>
        </p:txBody>
      </p:sp>
      <p:pic>
        <p:nvPicPr>
          <p:cNvPr id="278" name="Google Shape;278;p34"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pic>
        <p:nvPicPr>
          <p:cNvPr id="279" name="Google Shape;279;p34"/>
          <p:cNvPicPr preferRelativeResize="0"/>
          <p:nvPr/>
        </p:nvPicPr>
        <p:blipFill>
          <a:blip r:embed="rId4">
            <a:alphaModFix/>
          </a:blip>
          <a:stretch>
            <a:fillRect/>
          </a:stretch>
        </p:blipFill>
        <p:spPr>
          <a:xfrm>
            <a:off x="1459775" y="1440525"/>
            <a:ext cx="2268215" cy="339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1297500" y="842025"/>
            <a:ext cx="5609700" cy="5985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1600"/>
              </a:spcAft>
              <a:buNone/>
            </a:pPr>
            <a:r>
              <a:rPr lang="zh-HK"/>
              <a:t>Design Requirements </a:t>
            </a:r>
            <a:endParaRPr/>
          </a:p>
        </p:txBody>
      </p:sp>
      <p:pic>
        <p:nvPicPr>
          <p:cNvPr id="285" name="Google Shape;285;p35"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pic>
        <p:nvPicPr>
          <p:cNvPr id="286" name="Google Shape;286;p35"/>
          <p:cNvPicPr preferRelativeResize="0"/>
          <p:nvPr/>
        </p:nvPicPr>
        <p:blipFill>
          <a:blip r:embed="rId4">
            <a:alphaModFix/>
          </a:blip>
          <a:stretch>
            <a:fillRect/>
          </a:stretch>
        </p:blipFill>
        <p:spPr>
          <a:xfrm>
            <a:off x="530850" y="1440525"/>
            <a:ext cx="5252509" cy="339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1139200" y="864950"/>
            <a:ext cx="3018300" cy="416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zh-HK" sz="2000">
                <a:solidFill>
                  <a:schemeClr val="dk1"/>
                </a:solidFill>
              </a:rPr>
              <a:t>1.Participant summary</a:t>
            </a:r>
            <a:endParaRPr sz="1800">
              <a:solidFill>
                <a:schemeClr val="dk1"/>
              </a:solidFill>
              <a:latin typeface="Average"/>
              <a:ea typeface="Average"/>
              <a:cs typeface="Average"/>
              <a:sym typeface="Average"/>
            </a:endParaRPr>
          </a:p>
          <a:p>
            <a:pPr marL="0" lvl="0" indent="0" algn="l" rtl="0">
              <a:lnSpc>
                <a:spcPct val="115000"/>
              </a:lnSpc>
              <a:spcBef>
                <a:spcPts val="2000"/>
              </a:spcBef>
              <a:spcAft>
                <a:spcPts val="0"/>
              </a:spcAft>
              <a:buNone/>
            </a:pPr>
            <a:r>
              <a:rPr lang="zh-HK" sz="2000">
                <a:solidFill>
                  <a:schemeClr val="dk1"/>
                </a:solidFill>
              </a:rPr>
              <a:t>2.Research Methods</a:t>
            </a:r>
            <a:endParaRPr sz="1800">
              <a:solidFill>
                <a:schemeClr val="dk1"/>
              </a:solidFill>
              <a:latin typeface="Average"/>
              <a:ea typeface="Average"/>
              <a:cs typeface="Average"/>
              <a:sym typeface="Average"/>
            </a:endParaRPr>
          </a:p>
          <a:p>
            <a:pPr marL="0" lvl="0" indent="0" algn="l" rtl="0">
              <a:lnSpc>
                <a:spcPct val="115000"/>
              </a:lnSpc>
              <a:spcBef>
                <a:spcPts val="2000"/>
              </a:spcBef>
              <a:spcAft>
                <a:spcPts val="0"/>
              </a:spcAft>
              <a:buNone/>
            </a:pPr>
            <a:r>
              <a:rPr lang="zh-HK" sz="2000">
                <a:solidFill>
                  <a:schemeClr val="dk1"/>
                </a:solidFill>
              </a:rPr>
              <a:t>3.Task Descriptions</a:t>
            </a:r>
            <a:endParaRPr sz="2000">
              <a:solidFill>
                <a:schemeClr val="dk1"/>
              </a:solidFill>
            </a:endParaRPr>
          </a:p>
          <a:p>
            <a:pPr marL="0" lvl="0" indent="0" algn="l" rtl="0">
              <a:lnSpc>
                <a:spcPct val="115000"/>
              </a:lnSpc>
              <a:spcBef>
                <a:spcPts val="2000"/>
              </a:spcBef>
              <a:spcAft>
                <a:spcPts val="0"/>
              </a:spcAft>
              <a:buNone/>
            </a:pPr>
            <a:r>
              <a:rPr lang="zh-HK" sz="2000">
                <a:solidFill>
                  <a:schemeClr val="dk1"/>
                </a:solidFill>
              </a:rPr>
              <a:t>4.Journey Map</a:t>
            </a:r>
            <a:endParaRPr sz="2000">
              <a:solidFill>
                <a:schemeClr val="dk1"/>
              </a:solidFill>
            </a:endParaRPr>
          </a:p>
          <a:p>
            <a:pPr marL="0" lvl="0" indent="0" algn="l" rtl="0">
              <a:lnSpc>
                <a:spcPct val="115000"/>
              </a:lnSpc>
              <a:spcBef>
                <a:spcPts val="2000"/>
              </a:spcBef>
              <a:spcAft>
                <a:spcPts val="600"/>
              </a:spcAft>
              <a:buNone/>
            </a:pPr>
            <a:r>
              <a:rPr lang="zh-HK" sz="2000">
                <a:solidFill>
                  <a:schemeClr val="dk1"/>
                </a:solidFill>
              </a:rPr>
              <a:t>5.Design Requireme</a:t>
            </a:r>
            <a:r>
              <a:rPr lang="zh-HK" sz="2000">
                <a:solidFill>
                  <a:schemeClr val="lt1"/>
                </a:solidFill>
              </a:rPr>
              <a:t>nts</a:t>
            </a:r>
            <a:endParaRPr sz="2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53650" y="1053525"/>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HK"/>
              <a:t>Thank you!</a:t>
            </a:r>
            <a:endParaRPr/>
          </a:p>
        </p:txBody>
      </p:sp>
      <p:sp>
        <p:nvSpPr>
          <p:cNvPr id="292" name="Google Shape;292;p36"/>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rgbClr val="FFFFFF"/>
                </a:solidFill>
                <a:latin typeface="Roboto"/>
                <a:ea typeface="Roboto"/>
                <a:cs typeface="Roboto"/>
                <a:sym typeface="Roboto"/>
              </a:rPr>
              <a:t>在此处插入文本在此处插入文本在此处插入文本。</a:t>
            </a:r>
            <a:endParaRPr sz="800">
              <a:solidFill>
                <a:srgbClr val="FFFFFF"/>
              </a:solidFill>
              <a:latin typeface="Roboto"/>
              <a:ea typeface="Roboto"/>
              <a:cs typeface="Roboto"/>
              <a:sym typeface="Roboto"/>
            </a:endParaRPr>
          </a:p>
        </p:txBody>
      </p:sp>
      <p:sp>
        <p:nvSpPr>
          <p:cNvPr id="293" name="Google Shape;293;p36"/>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rgbClr val="FFFFFF"/>
                </a:solidFill>
                <a:latin typeface="Roboto"/>
                <a:ea typeface="Roboto"/>
                <a:cs typeface="Roboto"/>
                <a:sym typeface="Roboto"/>
              </a:rPr>
              <a:t>在此处插入文本在此处插入文本在此处插入文本。</a:t>
            </a:r>
            <a:endParaRPr sz="800">
              <a:solidFill>
                <a:srgbClr val="FFFFFF"/>
              </a:solidFill>
              <a:latin typeface="Roboto"/>
              <a:ea typeface="Roboto"/>
              <a:cs typeface="Roboto"/>
              <a:sym typeface="Roboto"/>
            </a:endParaRPr>
          </a:p>
        </p:txBody>
      </p:sp>
      <p:sp>
        <p:nvSpPr>
          <p:cNvPr id="294" name="Google Shape;294;p36"/>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rgbClr val="FFFFFF"/>
                </a:solidFill>
                <a:latin typeface="Roboto"/>
                <a:ea typeface="Roboto"/>
                <a:cs typeface="Roboto"/>
                <a:sym typeface="Roboto"/>
              </a:rPr>
              <a:t>在此处插入文本在此处插入文本在此处插入文本。</a:t>
            </a:r>
            <a:endParaRPr sz="800">
              <a:solidFill>
                <a:srgbClr val="FFFFFF"/>
              </a:solidFill>
              <a:latin typeface="Roboto"/>
              <a:ea typeface="Roboto"/>
              <a:cs typeface="Roboto"/>
              <a:sym typeface="Roboto"/>
            </a:endParaRPr>
          </a:p>
        </p:txBody>
      </p:sp>
      <p:sp>
        <p:nvSpPr>
          <p:cNvPr id="295" name="Google Shape;295;p36"/>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chemeClr val="lt1"/>
                </a:solidFill>
                <a:latin typeface="Roboto"/>
                <a:ea typeface="Roboto"/>
                <a:cs typeface="Roboto"/>
                <a:sym typeface="Roboto"/>
              </a:rPr>
              <a:t>在此处插入文本在此处插入文本在此处插入文本。</a:t>
            </a:r>
            <a:endParaRPr sz="800">
              <a:solidFill>
                <a:schemeClr val="lt1"/>
              </a:solidFill>
              <a:latin typeface="Roboto"/>
              <a:ea typeface="Roboto"/>
              <a:cs typeface="Roboto"/>
              <a:sym typeface="Roboto"/>
            </a:endParaRPr>
          </a:p>
        </p:txBody>
      </p:sp>
      <p:sp>
        <p:nvSpPr>
          <p:cNvPr id="296" name="Google Shape;296;p36"/>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chemeClr val="lt1"/>
                </a:solidFill>
                <a:latin typeface="Roboto"/>
                <a:ea typeface="Roboto"/>
                <a:cs typeface="Roboto"/>
                <a:sym typeface="Roboto"/>
              </a:rPr>
              <a:t>在此处插入文本在此处插入文本在此处插入文本。</a:t>
            </a:r>
            <a:endParaRPr sz="800">
              <a:solidFill>
                <a:schemeClr val="lt1"/>
              </a:solidFill>
              <a:latin typeface="Roboto"/>
              <a:ea typeface="Roboto"/>
              <a:cs typeface="Roboto"/>
              <a:sym typeface="Roboto"/>
            </a:endParaRPr>
          </a:p>
        </p:txBody>
      </p:sp>
      <p:sp>
        <p:nvSpPr>
          <p:cNvPr id="297" name="Google Shape;297;p36"/>
          <p:cNvSpPr txBox="1"/>
          <p:nvPr/>
        </p:nvSpPr>
        <p:spPr>
          <a:xfrm>
            <a:off x="1158086" y="2928564"/>
            <a:ext cx="11667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rgbClr val="FFFFFF"/>
                </a:solidFill>
                <a:latin typeface="Roboto"/>
                <a:ea typeface="Roboto"/>
                <a:cs typeface="Roboto"/>
                <a:sym typeface="Roboto"/>
              </a:rPr>
              <a:t>在此处插入文本</a:t>
            </a:r>
            <a:endParaRPr sz="1000">
              <a:solidFill>
                <a:srgbClr val="FFFFFF"/>
              </a:solidFill>
              <a:latin typeface="Roboto"/>
              <a:ea typeface="Roboto"/>
              <a:cs typeface="Roboto"/>
              <a:sym typeface="Roboto"/>
            </a:endParaRPr>
          </a:p>
        </p:txBody>
      </p:sp>
      <p:sp>
        <p:nvSpPr>
          <p:cNvPr id="298" name="Google Shape;298;p36"/>
          <p:cNvSpPr txBox="1"/>
          <p:nvPr/>
        </p:nvSpPr>
        <p:spPr>
          <a:xfrm>
            <a:off x="2302396"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rgbClr val="FFFFFF"/>
                </a:solidFill>
                <a:latin typeface="Roboto"/>
                <a:ea typeface="Roboto"/>
                <a:cs typeface="Roboto"/>
                <a:sym typeface="Roboto"/>
              </a:rPr>
              <a:t>在此处插入文本</a:t>
            </a:r>
            <a:endParaRPr sz="1000">
              <a:solidFill>
                <a:srgbClr val="FFFFFF"/>
              </a:solidFill>
              <a:latin typeface="Roboto"/>
              <a:ea typeface="Roboto"/>
              <a:cs typeface="Roboto"/>
              <a:sym typeface="Roboto"/>
            </a:endParaRPr>
          </a:p>
        </p:txBody>
      </p:sp>
      <p:sp>
        <p:nvSpPr>
          <p:cNvPr id="299" name="Google Shape;299;p36"/>
          <p:cNvSpPr txBox="1"/>
          <p:nvPr/>
        </p:nvSpPr>
        <p:spPr>
          <a:xfrm>
            <a:off x="3438904"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rgbClr val="FFFFFF"/>
                </a:solidFill>
                <a:latin typeface="Roboto"/>
                <a:ea typeface="Roboto"/>
                <a:cs typeface="Roboto"/>
                <a:sym typeface="Roboto"/>
              </a:rPr>
              <a:t>在此处插入文本</a:t>
            </a:r>
            <a:endParaRPr sz="1000">
              <a:solidFill>
                <a:srgbClr val="FFFFFF"/>
              </a:solidFill>
              <a:latin typeface="Roboto"/>
              <a:ea typeface="Roboto"/>
              <a:cs typeface="Roboto"/>
              <a:sym typeface="Roboto"/>
            </a:endParaRPr>
          </a:p>
        </p:txBody>
      </p:sp>
      <p:sp>
        <p:nvSpPr>
          <p:cNvPr id="300" name="Google Shape;300;p36"/>
          <p:cNvSpPr txBox="1"/>
          <p:nvPr/>
        </p:nvSpPr>
        <p:spPr>
          <a:xfrm>
            <a:off x="4572659"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chemeClr val="lt1"/>
                </a:solidFill>
                <a:latin typeface="Roboto"/>
                <a:ea typeface="Roboto"/>
                <a:cs typeface="Roboto"/>
                <a:sym typeface="Roboto"/>
              </a:rPr>
              <a:t>在此处插入文本</a:t>
            </a:r>
            <a:endParaRPr sz="1000">
              <a:solidFill>
                <a:schemeClr val="lt1"/>
              </a:solidFill>
              <a:latin typeface="Roboto"/>
              <a:ea typeface="Roboto"/>
              <a:cs typeface="Roboto"/>
              <a:sym typeface="Roboto"/>
            </a:endParaRPr>
          </a:p>
        </p:txBody>
      </p:sp>
      <p:sp>
        <p:nvSpPr>
          <p:cNvPr id="301" name="Google Shape;301;p36"/>
          <p:cNvSpPr txBox="1"/>
          <p:nvPr/>
        </p:nvSpPr>
        <p:spPr>
          <a:xfrm>
            <a:off x="5703047"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chemeClr val="lt1"/>
                </a:solidFill>
                <a:latin typeface="Roboto"/>
                <a:ea typeface="Roboto"/>
                <a:cs typeface="Roboto"/>
                <a:sym typeface="Roboto"/>
              </a:rPr>
              <a:t>在此处插入文本</a:t>
            </a:r>
            <a:endParaRPr sz="1000">
              <a:solidFill>
                <a:schemeClr val="lt1"/>
              </a:solidFill>
              <a:latin typeface="Roboto"/>
              <a:ea typeface="Roboto"/>
              <a:cs typeface="Roboto"/>
              <a:sym typeface="Roboto"/>
            </a:endParaRPr>
          </a:p>
        </p:txBody>
      </p:sp>
      <p:sp>
        <p:nvSpPr>
          <p:cNvPr id="302" name="Google Shape;302;p36"/>
          <p:cNvSpPr txBox="1"/>
          <p:nvPr/>
        </p:nvSpPr>
        <p:spPr>
          <a:xfrm>
            <a:off x="6837184"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1000">
                <a:solidFill>
                  <a:schemeClr val="lt1"/>
                </a:solidFill>
                <a:latin typeface="Roboto"/>
                <a:ea typeface="Roboto"/>
                <a:cs typeface="Roboto"/>
                <a:sym typeface="Roboto"/>
              </a:rPr>
              <a:t>在此处插入文本</a:t>
            </a:r>
            <a:endParaRPr sz="1000">
              <a:solidFill>
                <a:schemeClr val="lt1"/>
              </a:solidFill>
              <a:latin typeface="Roboto"/>
              <a:ea typeface="Roboto"/>
              <a:cs typeface="Roboto"/>
              <a:sym typeface="Roboto"/>
            </a:endParaRPr>
          </a:p>
        </p:txBody>
      </p:sp>
      <p:sp>
        <p:nvSpPr>
          <p:cNvPr id="303" name="Google Shape;303;p36"/>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HK" sz="800">
                <a:solidFill>
                  <a:schemeClr val="lt1"/>
                </a:solidFill>
                <a:latin typeface="Roboto"/>
                <a:ea typeface="Roboto"/>
                <a:cs typeface="Roboto"/>
                <a:sym typeface="Roboto"/>
              </a:rPr>
              <a:t>在此处插入文本在此处插入文本在此处插入文本。</a:t>
            </a:r>
            <a:endParaRPr sz="800">
              <a:solidFill>
                <a:schemeClr val="lt1"/>
              </a:solidFill>
              <a:latin typeface="Roboto"/>
              <a:ea typeface="Roboto"/>
              <a:cs typeface="Roboto"/>
              <a:sym typeface="Roboto"/>
            </a:endParaRPr>
          </a:p>
        </p:txBody>
      </p:sp>
      <p:cxnSp>
        <p:nvCxnSpPr>
          <p:cNvPr id="304" name="Google Shape;304;p36"/>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05" name="Google Shape;305;p36"/>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06" name="Google Shape;306;p36"/>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07" name="Google Shape;307;p36"/>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08" name="Google Shape;308;p36"/>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a:solidFill>
                  <a:srgbClr val="999999"/>
                </a:solidFill>
              </a:rPr>
              <a:t>  </a:t>
            </a:r>
            <a:endParaRPr>
              <a:solidFill>
                <a:srgbClr val="999999"/>
              </a:solidFill>
            </a:endParaRPr>
          </a:p>
        </p:txBody>
      </p:sp>
      <p:sp>
        <p:nvSpPr>
          <p:cNvPr id="309" name="Google Shape;309;p36"/>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10" name="Google Shape;310;p36"/>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311" name="Google Shape;311;p36"/>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12" name="Google Shape;312;p36"/>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13" name="Google Shape;313;p36"/>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6"/>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15" name="Google Shape;315;p36"/>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16" name="Google Shape;316;p36"/>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17" name="Google Shape;317;p36"/>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18" name="Google Shape;318;p36"/>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19" name="Google Shape;319;p36"/>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20" name="Google Shape;320;p36"/>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21" name="Google Shape;321;p36"/>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22" name="Google Shape;322;p36"/>
          <p:cNvSpPr txBox="1"/>
          <p:nvPr/>
        </p:nvSpPr>
        <p:spPr>
          <a:xfrm>
            <a:off x="1195078"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一月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3" name="Google Shape;323;p36"/>
          <p:cNvSpPr txBox="1"/>
          <p:nvPr/>
        </p:nvSpPr>
        <p:spPr>
          <a:xfrm>
            <a:off x="2275607"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二月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4" name="Google Shape;324;p36"/>
          <p:cNvSpPr txBox="1"/>
          <p:nvPr/>
        </p:nvSpPr>
        <p:spPr>
          <a:xfrm>
            <a:off x="3412146"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三月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5" name="Google Shape;325;p36"/>
          <p:cNvSpPr txBox="1"/>
          <p:nvPr/>
        </p:nvSpPr>
        <p:spPr>
          <a:xfrm>
            <a:off x="448254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四月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6" name="Google Shape;326;p36"/>
          <p:cNvSpPr txBox="1"/>
          <p:nvPr/>
        </p:nvSpPr>
        <p:spPr>
          <a:xfrm>
            <a:off x="558495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五月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7" name="Google Shape;327;p36"/>
          <p:cNvSpPr txBox="1"/>
          <p:nvPr/>
        </p:nvSpPr>
        <p:spPr>
          <a:xfrm>
            <a:off x="6662762"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HK" sz="800">
                <a:solidFill>
                  <a:srgbClr val="FFFFFF"/>
                </a:solidFill>
                <a:latin typeface="Roboto"/>
                <a:ea typeface="Roboto"/>
                <a:cs typeface="Roboto"/>
                <a:sym typeface="Roboto"/>
              </a:rPr>
              <a:t>六月</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328" name="Google Shape;328;p36"/>
          <p:cNvSpPr txBox="1"/>
          <p:nvPr/>
        </p:nvSpPr>
        <p:spPr>
          <a:xfrm>
            <a:off x="1933250" y="3044825"/>
            <a:ext cx="64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a:latin typeface="Open Sans"/>
                <a:ea typeface="Open Sans"/>
                <a:cs typeface="Open Sans"/>
                <a:sym typeface="Open Sans"/>
              </a:rPr>
              <a:t>Presented by: Siheng Chen, Xinyi Li, Luoze Xi, Yifan Zhu</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HK"/>
              <a:t>Our Goals</a:t>
            </a:r>
            <a:endParaRPr/>
          </a:p>
        </p:txBody>
      </p:sp>
      <p:sp>
        <p:nvSpPr>
          <p:cNvPr id="134" name="Google Shape;134;p19"/>
          <p:cNvSpPr txBox="1"/>
          <p:nvPr/>
        </p:nvSpPr>
        <p:spPr>
          <a:xfrm>
            <a:off x="311700" y="1675700"/>
            <a:ext cx="6755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2500">
                <a:solidFill>
                  <a:schemeClr val="dk1"/>
                </a:solidFill>
                <a:latin typeface="Lato"/>
                <a:ea typeface="Lato"/>
                <a:cs typeface="Lato"/>
                <a:sym typeface="Lato"/>
              </a:rPr>
              <a:t>To communicate our understanding of people’s needs and identification of opportunities for which solutions can be developed.</a:t>
            </a:r>
            <a:endParaRPr sz="25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lnSpc>
                <a:spcPct val="115000"/>
              </a:lnSpc>
              <a:spcBef>
                <a:spcPts val="2000"/>
              </a:spcBef>
              <a:spcAft>
                <a:spcPts val="600"/>
              </a:spcAft>
              <a:buNone/>
            </a:pPr>
            <a:r>
              <a:rPr lang="zh-HK" sz="2000">
                <a:latin typeface="Arial"/>
                <a:ea typeface="Arial"/>
                <a:cs typeface="Arial"/>
                <a:sym typeface="Arial"/>
              </a:rPr>
              <a:t>Participant summary</a:t>
            </a:r>
            <a:endParaRPr/>
          </a:p>
        </p:txBody>
      </p:sp>
      <p:pic>
        <p:nvPicPr>
          <p:cNvPr id="140" name="Google Shape;140;p20"/>
          <p:cNvPicPr preferRelativeResize="0"/>
          <p:nvPr/>
        </p:nvPicPr>
        <p:blipFill>
          <a:blip r:embed="rId3">
            <a:alphaModFix/>
          </a:blip>
          <a:stretch>
            <a:fillRect/>
          </a:stretch>
        </p:blipFill>
        <p:spPr>
          <a:xfrm>
            <a:off x="2000250" y="1551175"/>
            <a:ext cx="5143500" cy="251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lnSpc>
                <a:spcPct val="115000"/>
              </a:lnSpc>
              <a:spcBef>
                <a:spcPts val="2000"/>
              </a:spcBef>
              <a:spcAft>
                <a:spcPts val="600"/>
              </a:spcAft>
              <a:buNone/>
            </a:pPr>
            <a:r>
              <a:rPr lang="zh-HK" sz="2000">
                <a:latin typeface="Arial"/>
                <a:ea typeface="Arial"/>
                <a:cs typeface="Arial"/>
                <a:sym typeface="Arial"/>
              </a:rPr>
              <a:t>Participant summary</a:t>
            </a:r>
            <a:endParaRPr/>
          </a:p>
        </p:txBody>
      </p:sp>
      <p:pic>
        <p:nvPicPr>
          <p:cNvPr id="146" name="Google Shape;146;p21"/>
          <p:cNvPicPr preferRelativeResize="0"/>
          <p:nvPr/>
        </p:nvPicPr>
        <p:blipFill>
          <a:blip r:embed="rId3">
            <a:alphaModFix/>
          </a:blip>
          <a:stretch>
            <a:fillRect/>
          </a:stretch>
        </p:blipFill>
        <p:spPr>
          <a:xfrm>
            <a:off x="2523249" y="1147225"/>
            <a:ext cx="893167" cy="1226399"/>
          </a:xfrm>
          <a:prstGeom prst="rect">
            <a:avLst/>
          </a:prstGeom>
          <a:noFill/>
          <a:ln>
            <a:noFill/>
          </a:ln>
        </p:spPr>
      </p:pic>
      <p:pic>
        <p:nvPicPr>
          <p:cNvPr id="147" name="Google Shape;147;p21"/>
          <p:cNvPicPr preferRelativeResize="0"/>
          <p:nvPr/>
        </p:nvPicPr>
        <p:blipFill>
          <a:blip r:embed="rId3">
            <a:alphaModFix/>
          </a:blip>
          <a:stretch>
            <a:fillRect/>
          </a:stretch>
        </p:blipFill>
        <p:spPr>
          <a:xfrm>
            <a:off x="5727607" y="1147225"/>
            <a:ext cx="893167" cy="1226399"/>
          </a:xfrm>
          <a:prstGeom prst="rect">
            <a:avLst/>
          </a:prstGeom>
          <a:noFill/>
          <a:ln>
            <a:noFill/>
          </a:ln>
        </p:spPr>
      </p:pic>
      <p:pic>
        <p:nvPicPr>
          <p:cNvPr id="148" name="Google Shape;148;p21"/>
          <p:cNvPicPr preferRelativeResize="0"/>
          <p:nvPr/>
        </p:nvPicPr>
        <p:blipFill>
          <a:blip r:embed="rId3">
            <a:alphaModFix/>
          </a:blip>
          <a:stretch>
            <a:fillRect/>
          </a:stretch>
        </p:blipFill>
        <p:spPr>
          <a:xfrm>
            <a:off x="3591368" y="1147225"/>
            <a:ext cx="893167" cy="1226399"/>
          </a:xfrm>
          <a:prstGeom prst="rect">
            <a:avLst/>
          </a:prstGeom>
          <a:noFill/>
          <a:ln>
            <a:noFill/>
          </a:ln>
        </p:spPr>
      </p:pic>
      <p:pic>
        <p:nvPicPr>
          <p:cNvPr id="149" name="Google Shape;149;p21"/>
          <p:cNvPicPr preferRelativeResize="0"/>
          <p:nvPr/>
        </p:nvPicPr>
        <p:blipFill>
          <a:blip r:embed="rId3">
            <a:alphaModFix/>
          </a:blip>
          <a:stretch>
            <a:fillRect/>
          </a:stretch>
        </p:blipFill>
        <p:spPr>
          <a:xfrm>
            <a:off x="4659488" y="1147225"/>
            <a:ext cx="893167" cy="1226399"/>
          </a:xfrm>
          <a:prstGeom prst="rect">
            <a:avLst/>
          </a:prstGeom>
          <a:noFill/>
          <a:ln>
            <a:noFill/>
          </a:ln>
        </p:spPr>
      </p:pic>
      <p:pic>
        <p:nvPicPr>
          <p:cNvPr id="150" name="Google Shape;150;p21"/>
          <p:cNvPicPr preferRelativeResize="0"/>
          <p:nvPr/>
        </p:nvPicPr>
        <p:blipFill>
          <a:blip r:embed="rId3">
            <a:alphaModFix/>
          </a:blip>
          <a:stretch>
            <a:fillRect/>
          </a:stretch>
        </p:blipFill>
        <p:spPr>
          <a:xfrm>
            <a:off x="2523249" y="2717526"/>
            <a:ext cx="893167" cy="1226399"/>
          </a:xfrm>
          <a:prstGeom prst="rect">
            <a:avLst/>
          </a:prstGeom>
          <a:noFill/>
          <a:ln>
            <a:noFill/>
          </a:ln>
        </p:spPr>
      </p:pic>
      <p:pic>
        <p:nvPicPr>
          <p:cNvPr id="151" name="Google Shape;151;p21"/>
          <p:cNvPicPr preferRelativeResize="0"/>
          <p:nvPr/>
        </p:nvPicPr>
        <p:blipFill>
          <a:blip r:embed="rId3">
            <a:alphaModFix/>
          </a:blip>
          <a:stretch>
            <a:fillRect/>
          </a:stretch>
        </p:blipFill>
        <p:spPr>
          <a:xfrm>
            <a:off x="5727607" y="2717526"/>
            <a:ext cx="893167" cy="1226399"/>
          </a:xfrm>
          <a:prstGeom prst="rect">
            <a:avLst/>
          </a:prstGeom>
          <a:noFill/>
          <a:ln>
            <a:noFill/>
          </a:ln>
        </p:spPr>
      </p:pic>
      <p:pic>
        <p:nvPicPr>
          <p:cNvPr id="152" name="Google Shape;152;p21"/>
          <p:cNvPicPr preferRelativeResize="0"/>
          <p:nvPr/>
        </p:nvPicPr>
        <p:blipFill>
          <a:blip r:embed="rId3">
            <a:alphaModFix/>
          </a:blip>
          <a:stretch>
            <a:fillRect/>
          </a:stretch>
        </p:blipFill>
        <p:spPr>
          <a:xfrm>
            <a:off x="3591368" y="2717526"/>
            <a:ext cx="893167" cy="1226399"/>
          </a:xfrm>
          <a:prstGeom prst="rect">
            <a:avLst/>
          </a:prstGeom>
          <a:noFill/>
          <a:ln>
            <a:noFill/>
          </a:ln>
        </p:spPr>
      </p:pic>
      <p:pic>
        <p:nvPicPr>
          <p:cNvPr id="153" name="Google Shape;153;p21"/>
          <p:cNvPicPr preferRelativeResize="0"/>
          <p:nvPr/>
        </p:nvPicPr>
        <p:blipFill>
          <a:blip r:embed="rId3">
            <a:alphaModFix/>
          </a:blip>
          <a:stretch>
            <a:fillRect/>
          </a:stretch>
        </p:blipFill>
        <p:spPr>
          <a:xfrm>
            <a:off x="4659488" y="2717526"/>
            <a:ext cx="893167" cy="1226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lnSpc>
                <a:spcPct val="115000"/>
              </a:lnSpc>
              <a:spcBef>
                <a:spcPts val="2000"/>
              </a:spcBef>
              <a:spcAft>
                <a:spcPts val="600"/>
              </a:spcAft>
              <a:buNone/>
            </a:pPr>
            <a:r>
              <a:rPr lang="zh-HK" sz="2000">
                <a:latin typeface="Arial"/>
                <a:ea typeface="Arial"/>
                <a:cs typeface="Arial"/>
                <a:sym typeface="Arial"/>
              </a:rPr>
              <a:t>Participant summary</a:t>
            </a:r>
            <a:endParaRPr/>
          </a:p>
        </p:txBody>
      </p:sp>
      <p:pic>
        <p:nvPicPr>
          <p:cNvPr id="159" name="Google Shape;159;p22"/>
          <p:cNvPicPr preferRelativeResize="0"/>
          <p:nvPr/>
        </p:nvPicPr>
        <p:blipFill>
          <a:blip r:embed="rId3">
            <a:alphaModFix/>
          </a:blip>
          <a:stretch>
            <a:fillRect/>
          </a:stretch>
        </p:blipFill>
        <p:spPr>
          <a:xfrm>
            <a:off x="1841244" y="1136776"/>
            <a:ext cx="2643300" cy="1762200"/>
          </a:xfrm>
          <a:prstGeom prst="rect">
            <a:avLst/>
          </a:prstGeom>
          <a:noFill/>
          <a:ln>
            <a:noFill/>
          </a:ln>
        </p:spPr>
      </p:pic>
      <p:pic>
        <p:nvPicPr>
          <p:cNvPr id="160" name="Google Shape;160;p22"/>
          <p:cNvPicPr preferRelativeResize="0"/>
          <p:nvPr/>
        </p:nvPicPr>
        <p:blipFill>
          <a:blip r:embed="rId4">
            <a:alphaModFix/>
          </a:blip>
          <a:stretch>
            <a:fillRect/>
          </a:stretch>
        </p:blipFill>
        <p:spPr>
          <a:xfrm>
            <a:off x="4579950" y="1137326"/>
            <a:ext cx="2643300" cy="1761105"/>
          </a:xfrm>
          <a:prstGeom prst="rect">
            <a:avLst/>
          </a:prstGeom>
          <a:noFill/>
          <a:ln>
            <a:noFill/>
          </a:ln>
        </p:spPr>
      </p:pic>
      <p:pic>
        <p:nvPicPr>
          <p:cNvPr id="161" name="Google Shape;161;p22"/>
          <p:cNvPicPr preferRelativeResize="0"/>
          <p:nvPr/>
        </p:nvPicPr>
        <p:blipFill>
          <a:blip r:embed="rId5">
            <a:alphaModFix/>
          </a:blip>
          <a:stretch>
            <a:fillRect/>
          </a:stretch>
        </p:blipFill>
        <p:spPr>
          <a:xfrm>
            <a:off x="1841250" y="2964725"/>
            <a:ext cx="2643300" cy="1762427"/>
          </a:xfrm>
          <a:prstGeom prst="rect">
            <a:avLst/>
          </a:prstGeom>
          <a:noFill/>
          <a:ln>
            <a:noFill/>
          </a:ln>
        </p:spPr>
      </p:pic>
      <p:pic>
        <p:nvPicPr>
          <p:cNvPr id="162" name="Google Shape;162;p22"/>
          <p:cNvPicPr preferRelativeResize="0"/>
          <p:nvPr/>
        </p:nvPicPr>
        <p:blipFill>
          <a:blip r:embed="rId6">
            <a:alphaModFix/>
          </a:blip>
          <a:stretch>
            <a:fillRect/>
          </a:stretch>
        </p:blipFill>
        <p:spPr>
          <a:xfrm>
            <a:off x="4579950" y="2964725"/>
            <a:ext cx="2643296" cy="17622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lnSpc>
                <a:spcPct val="115000"/>
              </a:lnSpc>
              <a:spcBef>
                <a:spcPts val="2000"/>
              </a:spcBef>
              <a:spcAft>
                <a:spcPts val="600"/>
              </a:spcAft>
              <a:buNone/>
            </a:pPr>
            <a:r>
              <a:rPr lang="zh-HK" sz="2000">
                <a:latin typeface="Arial"/>
                <a:ea typeface="Arial"/>
                <a:cs typeface="Arial"/>
                <a:sym typeface="Arial"/>
              </a:rPr>
              <a:t>Participant summary</a:t>
            </a:r>
            <a:endParaRPr/>
          </a:p>
        </p:txBody>
      </p:sp>
      <p:pic>
        <p:nvPicPr>
          <p:cNvPr id="168" name="Google Shape;168;p23"/>
          <p:cNvPicPr preferRelativeResize="0"/>
          <p:nvPr/>
        </p:nvPicPr>
        <p:blipFill>
          <a:blip r:embed="rId3">
            <a:alphaModFix/>
          </a:blip>
          <a:stretch>
            <a:fillRect/>
          </a:stretch>
        </p:blipFill>
        <p:spPr>
          <a:xfrm>
            <a:off x="152400" y="1283050"/>
            <a:ext cx="8839200" cy="294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HK"/>
              <a:t>Research Method</a:t>
            </a:r>
            <a:endParaRPr/>
          </a:p>
        </p:txBody>
      </p:sp>
      <p:sp>
        <p:nvSpPr>
          <p:cNvPr id="174" name="Google Shape;174;p24"/>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zh-HK">
                <a:solidFill>
                  <a:schemeClr val="dk1"/>
                </a:solidFill>
              </a:rPr>
              <a:t>Interview</a:t>
            </a:r>
            <a:endParaRPr>
              <a:solidFill>
                <a:schemeClr val="dk1"/>
              </a:solidFill>
            </a:endParaRPr>
          </a:p>
          <a:p>
            <a:pPr marL="457200" lvl="0" indent="-342900" algn="l" rtl="0">
              <a:spcBef>
                <a:spcPts val="0"/>
              </a:spcBef>
              <a:spcAft>
                <a:spcPts val="0"/>
              </a:spcAft>
              <a:buClr>
                <a:schemeClr val="dk1"/>
              </a:buClr>
              <a:buSzPts val="1800"/>
              <a:buChar char="-"/>
            </a:pPr>
            <a:r>
              <a:rPr lang="zh-HK">
                <a:solidFill>
                  <a:schemeClr val="dk1"/>
                </a:solidFill>
              </a:rPr>
              <a:t>Ethnography</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4202750" y="2073275"/>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HK"/>
              <a:t>Interview</a:t>
            </a:r>
            <a:endParaRPr/>
          </a:p>
        </p:txBody>
      </p:sp>
      <p:pic>
        <p:nvPicPr>
          <p:cNvPr id="180" name="Google Shape;180;p25"/>
          <p:cNvPicPr preferRelativeResize="0"/>
          <p:nvPr/>
        </p:nvPicPr>
        <p:blipFill>
          <a:blip r:embed="rId3">
            <a:alphaModFix/>
          </a:blip>
          <a:stretch>
            <a:fillRect/>
          </a:stretch>
        </p:blipFill>
        <p:spPr>
          <a:xfrm>
            <a:off x="5671363" y="2828975"/>
            <a:ext cx="3472635" cy="2314525"/>
          </a:xfrm>
          <a:prstGeom prst="rect">
            <a:avLst/>
          </a:prstGeom>
          <a:noFill/>
          <a:ln>
            <a:noFill/>
          </a:ln>
        </p:spPr>
      </p:pic>
      <p:pic>
        <p:nvPicPr>
          <p:cNvPr id="181" name="Google Shape;181;p25"/>
          <p:cNvPicPr preferRelativeResize="0"/>
          <p:nvPr/>
        </p:nvPicPr>
        <p:blipFill>
          <a:blip r:embed="rId4">
            <a:alphaModFix/>
          </a:blip>
          <a:stretch>
            <a:fillRect/>
          </a:stretch>
        </p:blipFill>
        <p:spPr>
          <a:xfrm>
            <a:off x="1" y="0"/>
            <a:ext cx="3987948" cy="2199926"/>
          </a:xfrm>
          <a:prstGeom prst="rect">
            <a:avLst/>
          </a:prstGeom>
          <a:noFill/>
          <a:ln>
            <a:noFill/>
          </a:ln>
        </p:spPr>
      </p:pic>
      <p:pic>
        <p:nvPicPr>
          <p:cNvPr id="182" name="Google Shape;182;p25"/>
          <p:cNvPicPr preferRelativeResize="0"/>
          <p:nvPr/>
        </p:nvPicPr>
        <p:blipFill>
          <a:blip r:embed="rId5">
            <a:alphaModFix/>
          </a:blip>
          <a:stretch>
            <a:fillRect/>
          </a:stretch>
        </p:blipFill>
        <p:spPr>
          <a:xfrm>
            <a:off x="-2" y="2886450"/>
            <a:ext cx="4085499" cy="2257050"/>
          </a:xfrm>
          <a:prstGeom prst="rect">
            <a:avLst/>
          </a:prstGeom>
          <a:noFill/>
          <a:ln>
            <a:noFill/>
          </a:ln>
        </p:spPr>
      </p:pic>
      <p:pic>
        <p:nvPicPr>
          <p:cNvPr id="183" name="Google Shape;183;p25"/>
          <p:cNvPicPr preferRelativeResize="0"/>
          <p:nvPr/>
        </p:nvPicPr>
        <p:blipFill>
          <a:blip r:embed="rId6">
            <a:alphaModFix/>
          </a:blip>
          <a:stretch>
            <a:fillRect/>
          </a:stretch>
        </p:blipFill>
        <p:spPr>
          <a:xfrm>
            <a:off x="5671375" y="-28498"/>
            <a:ext cx="3472625" cy="2199926"/>
          </a:xfrm>
          <a:prstGeom prst="rect">
            <a:avLst/>
          </a:prstGeom>
          <a:noFill/>
          <a:ln>
            <a:noFill/>
          </a:ln>
        </p:spPr>
      </p:pic>
      <p:cxnSp>
        <p:nvCxnSpPr>
          <p:cNvPr id="184" name="Google Shape;184;p25"/>
          <p:cNvCxnSpPr/>
          <p:nvPr/>
        </p:nvCxnSpPr>
        <p:spPr>
          <a:xfrm>
            <a:off x="518800" y="2550800"/>
            <a:ext cx="3318300" cy="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25"/>
          <p:cNvCxnSpPr/>
          <p:nvPr/>
        </p:nvCxnSpPr>
        <p:spPr>
          <a:xfrm>
            <a:off x="5782550" y="2529200"/>
            <a:ext cx="2680500" cy="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25"/>
          <p:cNvCxnSpPr/>
          <p:nvPr/>
        </p:nvCxnSpPr>
        <p:spPr>
          <a:xfrm>
            <a:off x="4820600" y="172925"/>
            <a:ext cx="10800" cy="19023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25"/>
          <p:cNvCxnSpPr/>
          <p:nvPr/>
        </p:nvCxnSpPr>
        <p:spPr>
          <a:xfrm>
            <a:off x="4842225" y="2961525"/>
            <a:ext cx="10800" cy="2053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427</Words>
  <Application>Microsoft Macintosh PowerPoint</Application>
  <PresentationFormat>On-screen Show (16:9)</PresentationFormat>
  <Paragraphs>89</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Open Sans</vt:lpstr>
      <vt:lpstr>Average</vt:lpstr>
      <vt:lpstr>Montserrat</vt:lpstr>
      <vt:lpstr>Roboto</vt:lpstr>
      <vt:lpstr>Lato</vt:lpstr>
      <vt:lpstr>Economica</vt:lpstr>
      <vt:lpstr>Arial</vt:lpstr>
      <vt:lpstr>Luxe</vt:lpstr>
      <vt:lpstr>Understanding Users</vt:lpstr>
      <vt:lpstr>PowerPoint Presentation</vt:lpstr>
      <vt:lpstr>Our Goals</vt:lpstr>
      <vt:lpstr>Participant summary</vt:lpstr>
      <vt:lpstr>Participant summary</vt:lpstr>
      <vt:lpstr>Participant summary</vt:lpstr>
      <vt:lpstr>Participant summary</vt:lpstr>
      <vt:lpstr>Research Method</vt:lpstr>
      <vt:lpstr>Interview</vt:lpstr>
      <vt:lpstr>Interview</vt:lpstr>
      <vt:lpstr>Ethnography</vt:lpstr>
      <vt:lpstr>Task Description </vt:lpstr>
      <vt:lpstr>Task 1</vt:lpstr>
      <vt:lpstr>Task 1</vt:lpstr>
      <vt:lpstr>Task 2</vt:lpstr>
      <vt:lpstr>Task 3</vt:lpstr>
      <vt:lpstr>Task 2/3</vt:lpstr>
      <vt:lpstr>Design Requirements </vt:lpstr>
      <vt:lpstr>Design Requirements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Users</dc:title>
  <cp:lastModifiedBy>Yi Fan Zhu</cp:lastModifiedBy>
  <cp:revision>1</cp:revision>
  <dcterms:modified xsi:type="dcterms:W3CDTF">2023-02-17T03:40:59Z</dcterms:modified>
</cp:coreProperties>
</file>